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365" r:id="rId4"/>
    <p:sldId id="329" r:id="rId5"/>
    <p:sldId id="367" r:id="rId6"/>
    <p:sldId id="366" r:id="rId7"/>
    <p:sldId id="315" r:id="rId8"/>
    <p:sldId id="328" r:id="rId9"/>
    <p:sldId id="368" r:id="rId10"/>
    <p:sldId id="866" r:id="rId11"/>
  </p:sldIdLst>
  <p:sldSz cx="9144000" cy="5143500" type="screen16x9"/>
  <p:notesSz cx="6808788" cy="9940925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6BD5"/>
    <a:srgbClr val="B01313"/>
    <a:srgbClr val="D71F1A"/>
    <a:srgbClr val="3B68CF"/>
    <a:srgbClr val="BD0000"/>
    <a:srgbClr val="8C0001"/>
    <a:srgbClr val="302A72"/>
    <a:srgbClr val="33CC33"/>
    <a:srgbClr val="F16021"/>
    <a:srgbClr val="A029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95" autoAdjust="0"/>
    <p:restoredTop sz="92548" autoAdjust="0"/>
  </p:normalViewPr>
  <p:slideViewPr>
    <p:cSldViewPr snapToGrid="0">
      <p:cViewPr varScale="1">
        <p:scale>
          <a:sx n="113" d="100"/>
          <a:sy n="113" d="100"/>
        </p:scale>
        <p:origin x="-69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09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81271B2D-541A-4B37-9E1E-3ED44544B49B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1" y="9441733"/>
            <a:ext cx="2951217" cy="4976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7E74C76-2EC2-4A32-A3FD-4C482F243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743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4FF94E7C-70D6-41BE-B968-6E03FB2A0973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3"/>
            <a:ext cx="2950475" cy="497046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1E3C668-55F4-461A-BECD-770909E64E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54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ртов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63855" y="1461900"/>
            <a:ext cx="5777609" cy="140363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Заголовок презентации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9689" y="3459427"/>
            <a:ext cx="4385627" cy="2913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50000"/>
                  </a:schemeClr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ФИО докладчика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269504" y="3756187"/>
            <a:ext cx="3255900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320"/>
              </a:lnSpc>
              <a:buNone/>
              <a:defRPr sz="1100" baseline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Должность и доп.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0221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757E-F6F7-4A5B-8F73-CCDAF38AB787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088A-E1E3-43A6-8CE1-8034FDB6F2F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1274279" y="1622322"/>
            <a:ext cx="2648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Спасибо</a:t>
            </a:r>
          </a:p>
          <a:p>
            <a:r>
              <a:rPr lang="ru-RU" sz="33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Neo Sans Pro Light" panose="020B0304030504040204" pitchFamily="34" charset="0"/>
              </a:rPr>
              <a:t>за внимание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91993" y="3131504"/>
            <a:ext cx="2826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Neo Sans Pro Light" panose="020B0304030504040204" pitchFamily="34" charset="0"/>
                <a:ea typeface="+mn-ea"/>
                <a:cs typeface="+mn-cs"/>
              </a:rPr>
              <a:t>220002, Минск, просп. Машерова, 35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тел.: (+375 17) 385 96 12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факс: (+375 17) 292 70 16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e-mail: office@brrb.by</a:t>
            </a:r>
          </a:p>
          <a:p>
            <a:r>
              <a:rPr lang="ru-RU" sz="1200" baseline="0" dirty="0">
                <a:solidFill>
                  <a:schemeClr val="bg1">
                    <a:lumMod val="50000"/>
                  </a:schemeClr>
                </a:solidFill>
                <a:latin typeface="Neo Sans Pro Light" panose="020B0304030504040204" pitchFamily="34" charset="0"/>
              </a:rPr>
              <a:t>www.brrb.by</a:t>
            </a:r>
          </a:p>
        </p:txBody>
      </p:sp>
    </p:spTree>
    <p:extLst>
      <p:ext uri="{BB962C8B-B14F-4D97-AF65-F5344CB8AC3E}">
        <p14:creationId xmlns:p14="http://schemas.microsoft.com/office/powerpoint/2010/main" xmlns="" val="117456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982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184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230" y="636511"/>
            <a:ext cx="4991724" cy="19417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514350" indent="-514350" algn="l">
              <a:buFont typeface="+mj-lt"/>
              <a:buAutoNum type="arabicPeriod"/>
              <a:defRPr sz="3300" b="0" i="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r>
              <a:rPr lang="ru-RU" dirty="0"/>
              <a:t>Название раздела презентации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A7B4B-3855-44F8-9C2A-52669BABAF06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9A2849-4512-48E3-BC78-882F792AC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113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71" y="974725"/>
            <a:ext cx="2361653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1" y="1820863"/>
            <a:ext cx="2361653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390912" y="974725"/>
            <a:ext cx="2362201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8" hasCustomPrompt="1"/>
          </p:nvPr>
        </p:nvSpPr>
        <p:spPr>
          <a:xfrm>
            <a:off x="6146804" y="974727"/>
            <a:ext cx="2368549" cy="35750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225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на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649" y="974725"/>
            <a:ext cx="3784068" cy="628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 hasCustomPrompt="1"/>
          </p:nvPr>
        </p:nvSpPr>
        <p:spPr>
          <a:xfrm>
            <a:off x="628675" y="1820863"/>
            <a:ext cx="3778171" cy="27286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4743081" y="974725"/>
            <a:ext cx="3775588" cy="357479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latin typeface="Neo Sans Pro Light" panose="020B030403050404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1609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098" y="231776"/>
            <a:ext cx="6431717" cy="5032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algn="l">
              <a:buSzPct val="100000"/>
              <a:buFont typeface="+mj-lt"/>
              <a:buAutoNum type="arabicPeriod"/>
              <a:defRPr sz="2500" baseline="0">
                <a:solidFill>
                  <a:schemeClr val="bg1"/>
                </a:solidFill>
                <a:latin typeface="Neo Sans Pro Medium" panose="020B0704030504040204" pitchFamily="34" charset="0"/>
              </a:defRPr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D2A-E630-4199-A102-7E526C209AF2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04DDB22E-2866-487D-9FE1-EDB0B3CC3E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3846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70" y="2006600"/>
            <a:ext cx="7408332" cy="258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1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63" y="4767291"/>
            <a:ext cx="20574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E5016E-A110-428B-820B-A22B576DB797}" type="datetimeFigureOut">
              <a:rPr lang="ru-RU"/>
              <a:pPr>
                <a:defRPr/>
              </a:pPr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91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79" y="4767291"/>
            <a:ext cx="2057401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8A8AD065-CCF7-4E3B-B1C5-F607D1FAC73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1" r:id="rId2"/>
    <p:sldLayoutId id="2147483686" r:id="rId3"/>
    <p:sldLayoutId id="2147483689" r:id="rId4"/>
    <p:sldLayoutId id="2147483688" r:id="rId5"/>
    <p:sldLayoutId id="2147483687" r:id="rId6"/>
    <p:sldLayoutId id="2147483690" r:id="rId7"/>
    <p:sldLayoutId id="2147483692" r:id="rId8"/>
    <p:sldLayoutId id="2147483693" r:id="rId9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702467" y="2099373"/>
            <a:ext cx="5971289" cy="10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ru-RU" altLang="ru-RU" sz="3200" dirty="0">
                <a:latin typeface="Neo Sans Pro Light"/>
                <a:cs typeface="Times New Roman" panose="02020603050405020304" pitchFamily="18" charset="0"/>
              </a:rPr>
              <a:t>Программа </a:t>
            </a:r>
            <a:br>
              <a:rPr lang="ru-RU" altLang="ru-RU" sz="3200" dirty="0">
                <a:latin typeface="Neo Sans Pro Light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Neo Sans Pro Light"/>
                <a:cs typeface="Times New Roman" panose="02020603050405020304" pitchFamily="18" charset="0"/>
              </a:rPr>
              <a:t>финансовой поддержки МСП</a:t>
            </a:r>
            <a:r>
              <a:rPr lang="en-US" altLang="ru-RU" sz="2400" dirty="0">
                <a:latin typeface="Neo Sans Pro Light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Neo Sans Pro Light"/>
                <a:cs typeface="Times New Roman" panose="02020603050405020304" pitchFamily="18" charset="0"/>
              </a:rPr>
            </a:br>
            <a:r>
              <a:rPr lang="en-US" altLang="ru-RU" sz="2400" dirty="0">
                <a:latin typeface="Neo Sans Pro Light"/>
                <a:cs typeface="Times New Roman" panose="02020603050405020304" pitchFamily="18" charset="0"/>
              </a:rPr>
              <a:t/>
            </a:r>
            <a:br>
              <a:rPr lang="en-US" altLang="ru-RU" sz="2400" dirty="0">
                <a:latin typeface="Neo Sans Pro Light"/>
                <a:cs typeface="Times New Roman" panose="02020603050405020304" pitchFamily="18" charset="0"/>
              </a:rPr>
            </a:br>
            <a:endParaRPr lang="ru-RU" altLang="ru-RU" sz="2400" dirty="0">
              <a:latin typeface="Neo Sans Pro Ligh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1855B2-1D16-47F4-81D3-1E4D6C694482}"/>
              </a:ext>
            </a:extLst>
          </p:cNvPr>
          <p:cNvSpPr txBox="1"/>
          <p:nvPr/>
        </p:nvSpPr>
        <p:spPr>
          <a:xfrm>
            <a:off x="156556" y="4752317"/>
            <a:ext cx="374500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Neo Sans Pro Light"/>
                <a:cs typeface="Times New Roman" panose="02020603050405020304" pitchFamily="18" charset="0"/>
              </a:rPr>
              <a:t>г. Гродно, 10 августа 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73922B96-400A-4823-90A8-21B637CDB4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775097" y="2925366"/>
            <a:ext cx="4567238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65" tIns="40232" rIns="80465" bIns="40232"/>
          <a:lstStyle/>
          <a:p>
            <a:pPr algn="ctr"/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клиентского менеджмента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Юревич Инна Владимировна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8 033 901 68 96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80152609469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yurevich.i@b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rrb.by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Гродно, </a:t>
            </a:r>
            <a:r>
              <a:rPr lang="ru-RU" altLang="ru-RU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ул.Молодежная</a:t>
            </a: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4, 230025</a:t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en-US" altLang="ru-RU" sz="3000" dirty="0"/>
              <a:t/>
            </a:r>
            <a:br>
              <a:rPr lang="en-US" altLang="ru-RU" sz="3000" dirty="0"/>
            </a:br>
            <a:endParaRPr lang="ru-RU" altLang="ru-RU" sz="3000" dirty="0"/>
          </a:p>
        </p:txBody>
      </p:sp>
      <p:pic>
        <p:nvPicPr>
          <p:cNvPr id="27651" name="Picture 2" descr="http://ais.by/sites/ais.by/files/fototxt/1342186593951704.jpg">
            <a:extLst>
              <a:ext uri="{FF2B5EF4-FFF2-40B4-BE49-F238E27FC236}">
                <a16:creationId xmlns:a16="http://schemas.microsoft.com/office/drawing/2014/main" xmlns="" id="{D3D127B2-377F-46A7-BC54-58B3212E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548" y="253604"/>
            <a:ext cx="3107531" cy="2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423" y="204064"/>
            <a:ext cx="2751831" cy="6146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cs typeface="Times New Roman" panose="02020603050405020304" pitchFamily="18" charset="0"/>
              </a:rPr>
              <a:t>Поддержка МСП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342549" y="1201949"/>
            <a:ext cx="2492670" cy="3661508"/>
          </a:xfrm>
          <a:prstGeom prst="parallelogram">
            <a:avLst>
              <a:gd name="adj" fmla="val 33274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228" y="3699876"/>
            <a:ext cx="1417692" cy="992770"/>
          </a:xfrm>
          <a:prstGeom prst="flowChartInputOutpu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71" y="3699876"/>
            <a:ext cx="1385977" cy="992770"/>
          </a:xfrm>
          <a:prstGeom prst="flowChartInputOutpu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5416" y="2464904"/>
            <a:ext cx="1399838" cy="1027945"/>
          </a:xfrm>
          <a:prstGeom prst="flowChartInputOutpu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819" y="2464904"/>
            <a:ext cx="1370596" cy="1027945"/>
          </a:xfrm>
          <a:prstGeom prst="flowChartInputOutpu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4796" y="1302827"/>
            <a:ext cx="1462535" cy="1011549"/>
          </a:xfrm>
          <a:prstGeom prst="flowChartInputOutput">
            <a:avLst/>
          </a:prstGeom>
        </p:spPr>
      </p:pic>
      <p:pic>
        <p:nvPicPr>
          <p:cNvPr id="12" name="Picture 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0382" y="1302827"/>
            <a:ext cx="1386148" cy="1011549"/>
          </a:xfrm>
          <a:prstGeom prst="flowChartInputOutpu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+ Image"/>
          <p:cNvSpPr txBox="1"/>
          <p:nvPr/>
        </p:nvSpPr>
        <p:spPr>
          <a:xfrm>
            <a:off x="1988348" y="4269228"/>
            <a:ext cx="5129937" cy="861774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>
              <a:lnSpc>
                <a:spcPts val="3000"/>
              </a:lnSpc>
            </a:pPr>
            <a:r>
              <a:rPr lang="ru-RU" sz="8000" spc="300" dirty="0">
                <a:blipFill dpi="0" rotWithShape="1">
                  <a:blip r:embed="rId8">
                    <a:alphaModFix amt="90000"/>
                  </a:blip>
                  <a:srcRect/>
                  <a:stretch>
                    <a:fillRect/>
                  </a:stretch>
                </a:blipFill>
              </a:rPr>
              <a:t>6559</a:t>
            </a:r>
          </a:p>
          <a:p>
            <a:pPr algn="ctr">
              <a:lnSpc>
                <a:spcPts val="3000"/>
              </a:lnSpc>
            </a:pPr>
            <a:r>
              <a:rPr lang="ru-RU" sz="2400" spc="300" dirty="0">
                <a:blipFill dpi="0" rotWithShape="1">
                  <a:blip r:embed="rId8">
                    <a:alphaModFix amt="90000"/>
                  </a:blip>
                  <a:srcRect/>
                  <a:stretch>
                    <a:fillRect/>
                  </a:stretch>
                </a:blipFill>
              </a:rPr>
              <a:t>проекта</a:t>
            </a:r>
            <a:endParaRPr lang="en-US" sz="2400" spc="300" dirty="0">
              <a:blipFill dpi="0" rotWithShape="1">
                <a:blip r:embed="rId8">
                  <a:alphaModFix amt="90000"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1" name="Text + Image"/>
          <p:cNvSpPr txBox="1"/>
          <p:nvPr/>
        </p:nvSpPr>
        <p:spPr>
          <a:xfrm>
            <a:off x="1283456" y="3080854"/>
            <a:ext cx="9860279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ru-RU" sz="2400" spc="250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en-US" sz="2400" spc="250" dirty="0">
                <a:solidFill>
                  <a:schemeClr val="accent6">
                    <a:lumMod val="50000"/>
                  </a:schemeClr>
                </a:solidFill>
              </a:rPr>
              <a:t> 201</a:t>
            </a:r>
            <a:r>
              <a:rPr lang="ru-RU" sz="2400" spc="250" dirty="0">
                <a:solidFill>
                  <a:schemeClr val="accent6">
                    <a:lumMod val="50000"/>
                  </a:schemeClr>
                </a:solidFill>
              </a:rPr>
              <a:t>4 Г. ПРОФИНАНСИРОВАНО</a:t>
            </a:r>
            <a:endParaRPr lang="en-US" sz="2400" spc="250" baseline="30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Text + Image"/>
          <p:cNvSpPr txBox="1"/>
          <p:nvPr/>
        </p:nvSpPr>
        <p:spPr>
          <a:xfrm>
            <a:off x="6041378" y="3450729"/>
            <a:ext cx="326055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en-US" sz="3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$</a:t>
            </a:r>
            <a:r>
              <a:rPr lang="ru-RU" sz="8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0.7</a:t>
            </a:r>
            <a:r>
              <a:rPr lang="ru-RU" sz="3000" spc="100" dirty="0">
                <a:blipFill dpi="0" rotWithShape="1">
                  <a:blip r:embed="rId9">
                    <a:alphaModFix amt="90000"/>
                  </a:blip>
                  <a:srcRect/>
                  <a:stretch>
                    <a:fillRect/>
                  </a:stretch>
                </a:blipFill>
              </a:rPr>
              <a:t>млрд</a:t>
            </a:r>
          </a:p>
          <a:p>
            <a:pPr algn="ctr"/>
            <a:r>
              <a:rPr lang="ru-RU" sz="2400" spc="100" dirty="0">
                <a:blipFill dpi="0" rotWithShape="1">
                  <a:blip r:embed="rId9">
                    <a:alphaModFix amt="90000"/>
                    <a:extLst/>
                  </a:blip>
                  <a:srcRect/>
                  <a:stretch>
                    <a:fillRect/>
                  </a:stretch>
                </a:blipFill>
              </a:rPr>
              <a:t>стоимость проектов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3D2485-CF9D-42BC-AD85-A3F6F6A0ED23}"/>
              </a:ext>
            </a:extLst>
          </p:cNvPr>
          <p:cNvSpPr txBox="1"/>
          <p:nvPr/>
        </p:nvSpPr>
        <p:spPr>
          <a:xfrm>
            <a:off x="5883442" y="3430557"/>
            <a:ext cx="35764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18284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BYN 1.</a:t>
            </a:r>
            <a:r>
              <a:rPr lang="ru-RU" sz="1800" i="1" dirty="0">
                <a:solidFill>
                  <a:schemeClr val="bg1">
                    <a:lumMod val="65000"/>
                  </a:schemeClr>
                </a:solidFill>
                <a:latin typeface="+mn-lt"/>
                <a:sym typeface="Helvetica"/>
              </a:rPr>
              <a:t>8</a:t>
            </a:r>
            <a:r>
              <a:rPr kumimoji="0" lang="ru-RU" sz="1800" b="0" i="1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млрд</a:t>
            </a:r>
            <a:endParaRPr kumimoji="0" lang="en-US" sz="1800" b="0" i="1" u="none" strike="noStrike" cap="none" spc="0" normalizeH="0" baseline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4" name="Text + Image"/>
          <p:cNvSpPr txBox="1"/>
          <p:nvPr/>
        </p:nvSpPr>
        <p:spPr>
          <a:xfrm>
            <a:off x="5147359" y="795127"/>
            <a:ext cx="165025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/>
            <a:r>
              <a:rPr lang="ru-RU" sz="4000" dirty="0">
                <a:blipFill dpi="0" rotWithShape="1">
                  <a:blip r:embed="rId10">
                    <a:alphaModFix amt="90000"/>
                  </a:blip>
                  <a:srcRect/>
                  <a:stretch>
                    <a:fillRect/>
                  </a:stretch>
                </a:blipFill>
              </a:rPr>
              <a:t>13%</a:t>
            </a:r>
            <a:endParaRPr lang="en-US" sz="4000" dirty="0">
              <a:blipFill dpi="0" rotWithShape="1">
                <a:blip r:embed="rId10">
                  <a:alphaModFix amt="90000"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49157" y="1355067"/>
            <a:ext cx="4784442" cy="48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spc="90" dirty="0">
                <a:latin typeface="Neo Sans Pro Light"/>
              </a:rPr>
              <a:t>рост численности</a:t>
            </a:r>
          </a:p>
          <a:p>
            <a:pPr algn="ctr">
              <a:lnSpc>
                <a:spcPts val="1500"/>
              </a:lnSpc>
            </a:pPr>
            <a:r>
              <a:rPr lang="ru-RU" sz="1200" spc="90" dirty="0">
                <a:latin typeface="Neo Sans Pro Light"/>
              </a:rPr>
              <a:t>(или 8,8 тыс. человек)</a:t>
            </a:r>
          </a:p>
        </p:txBody>
      </p:sp>
      <p:sp>
        <p:nvSpPr>
          <p:cNvPr id="47" name="Text + Image"/>
          <p:cNvSpPr txBox="1"/>
          <p:nvPr/>
        </p:nvSpPr>
        <p:spPr>
          <a:xfrm>
            <a:off x="4203618" y="1811455"/>
            <a:ext cx="3710356" cy="4770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ts val="1500"/>
              </a:lnSpc>
              <a:defRPr sz="1400" spc="90">
                <a:solidFill>
                  <a:schemeClr val="accent6">
                    <a:lumMod val="50000"/>
                  </a:schemeClr>
                </a:solidFill>
                <a:latin typeface="Neo Sans Pro Light"/>
              </a:defRPr>
            </a:lvl1pPr>
          </a:lstStyle>
          <a:p>
            <a:r>
              <a:rPr lang="ru-RU" sz="1200" b="1" dirty="0">
                <a:solidFill>
                  <a:schemeClr val="tx1"/>
                </a:solidFill>
              </a:rPr>
              <a:t>НА ПРЕДПРИЯТИЯХ, КОТОРЫМ ОКАЗАНА ПОДДЕРЖКА В</a:t>
            </a:r>
            <a:r>
              <a:rPr lang="en-US" sz="1200" b="1" dirty="0">
                <a:solidFill>
                  <a:schemeClr val="tx1"/>
                </a:solidFill>
              </a:rPr>
              <a:t> 20</a:t>
            </a:r>
            <a:r>
              <a:rPr lang="ru-RU" sz="1200" b="1" dirty="0">
                <a:solidFill>
                  <a:schemeClr val="tx1"/>
                </a:solidFill>
              </a:rPr>
              <a:t>21 Г.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48" name="Text + Image"/>
          <p:cNvSpPr txBox="1"/>
          <p:nvPr/>
        </p:nvSpPr>
        <p:spPr>
          <a:xfrm>
            <a:off x="4006161" y="2512530"/>
            <a:ext cx="4255436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4307" rIns="34307">
            <a:spAutoFit/>
          </a:bodyPr>
          <a:lstStyle>
            <a:lvl1pPr>
              <a:defRPr sz="23900" b="1">
                <a:solidFill>
                  <a:srgbClr val="F7F7F7"/>
                </a:solidFill>
              </a:defRPr>
            </a:lvl1pPr>
          </a:lstStyle>
          <a:p>
            <a:pPr algn="ctr">
              <a:lnSpc>
                <a:spcPts val="2000"/>
              </a:lnSpc>
            </a:pPr>
            <a:r>
              <a:rPr lang="ru-RU" sz="5000" dirty="0">
                <a:blipFill dpi="0" rotWithShape="1">
                  <a:blip r:embed="rId10">
                    <a:alphaModFix amt="95000"/>
                    <a:extLst/>
                  </a:blip>
                  <a:srcRect/>
                  <a:stretch>
                    <a:fillRect/>
                  </a:stretch>
                </a:blipFill>
              </a:rPr>
              <a:t>78,8</a:t>
            </a:r>
            <a:r>
              <a:rPr lang="en-US" sz="5000" dirty="0">
                <a:blipFill dpi="0" rotWithShape="1">
                  <a:blip r:embed="rId10">
                    <a:alphaModFix amt="95000"/>
                    <a:extLst/>
                  </a:blip>
                  <a:srcRect/>
                  <a:stretch>
                    <a:fillRect/>
                  </a:stretch>
                </a:blipFill>
              </a:rPr>
              <a:t>%</a:t>
            </a:r>
          </a:p>
          <a:p>
            <a:pPr algn="ctr">
              <a:lnSpc>
                <a:spcPts val="2000"/>
              </a:lnSpc>
            </a:pPr>
            <a:r>
              <a:rPr lang="ru-RU" sz="1200" b="0" spc="90" dirty="0">
                <a:solidFill>
                  <a:schemeClr val="tx1"/>
                </a:solidFill>
                <a:latin typeface="Neo Sans Pro Light"/>
              </a:rPr>
              <a:t>прирост выручки</a:t>
            </a:r>
            <a:endParaRPr lang="en-US" sz="1200" b="0" spc="90" baseline="30000" dirty="0">
              <a:solidFill>
                <a:schemeClr val="tx1"/>
              </a:solidFill>
              <a:latin typeface="Neo Sans Pro Light"/>
            </a:endParaRPr>
          </a:p>
        </p:txBody>
      </p:sp>
      <p:grpSp>
        <p:nvGrpSpPr>
          <p:cNvPr id="49" name="Группа 48"/>
          <p:cNvGrpSpPr/>
          <p:nvPr/>
        </p:nvGrpSpPr>
        <p:grpSpPr>
          <a:xfrm flipH="1" flipV="1">
            <a:off x="6831501" y="1131564"/>
            <a:ext cx="702924" cy="911625"/>
            <a:chOff x="5309258" y="6478402"/>
            <a:chExt cx="1213200" cy="4176000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>
              <a:off x="5316212" y="6478402"/>
              <a:ext cx="0" cy="417600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5309258" y="10651022"/>
              <a:ext cx="1213200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2" name="Группа 51"/>
          <p:cNvGrpSpPr/>
          <p:nvPr/>
        </p:nvGrpSpPr>
        <p:grpSpPr>
          <a:xfrm>
            <a:off x="4589951" y="1990134"/>
            <a:ext cx="572993" cy="605536"/>
            <a:chOff x="5309258" y="6478402"/>
            <a:chExt cx="1213200" cy="4176000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5316212" y="6478402"/>
              <a:ext cx="0" cy="417600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309258" y="10651022"/>
              <a:ext cx="1213200" cy="0"/>
            </a:xfrm>
            <a:prstGeom prst="line">
              <a:avLst/>
            </a:prstGeom>
            <a:noFill/>
            <a:ln w="12700" cap="flat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oval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xmlns="" val="40338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916" y="80515"/>
            <a:ext cx="8229600" cy="71886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Механизм реализации программы</a:t>
            </a:r>
            <a:r>
              <a:rPr lang="en-US" sz="2400" b="1" dirty="0">
                <a:solidFill>
                  <a:schemeClr val="bg1"/>
                </a:solidFill>
                <a:latin typeface="Neo Sans Pro Ligh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Neo Sans Pro Light"/>
              </a:rPr>
            </a:b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финансовой поддержки МСП</a:t>
            </a:r>
          </a:p>
        </p:txBody>
      </p:sp>
      <p:sp>
        <p:nvSpPr>
          <p:cNvPr id="4" name="AutoShape 53" descr="прпрпар"/>
          <p:cNvSpPr>
            <a:spLocks noChangeArrowheads="1"/>
          </p:cNvSpPr>
          <p:nvPr/>
        </p:nvSpPr>
        <p:spPr bwMode="auto">
          <a:xfrm rot="10800000" flipV="1">
            <a:off x="1104405" y="1742214"/>
            <a:ext cx="1024637" cy="2100321"/>
          </a:xfrm>
          <a:prstGeom prst="downArrow">
            <a:avLst>
              <a:gd name="adj1" fmla="val 56370"/>
              <a:gd name="adj2" fmla="val 54694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bg1">
                <a:lumMod val="50000"/>
              </a:schemeClr>
            </a:solidFill>
            <a:prstDash val="solid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Блок-схема: данные 11"/>
          <p:cNvSpPr/>
          <p:nvPr/>
        </p:nvSpPr>
        <p:spPr>
          <a:xfrm>
            <a:off x="255916" y="2263560"/>
            <a:ext cx="2672219" cy="523184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БАНКИ-ПАРТНЕРЫ</a:t>
            </a:r>
            <a:r>
              <a:rPr lang="ru-RU" sz="900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 и </a:t>
            </a:r>
            <a:r>
              <a:rPr lang="ru-RU" sz="900" b="1" dirty="0">
                <a:solidFill>
                  <a:schemeClr val="tx2"/>
                </a:solidFill>
                <a:latin typeface="PT Sans" charset="0"/>
                <a:cs typeface="Arial" pitchFamily="34" charset="0"/>
              </a:rPr>
              <a:t>ЛИЗИНГОВЫЕ ОРГАНИЗАЦИИ 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826449" y="3968200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r>
              <a:rPr lang="ru-RU" sz="4000" dirty="0">
                <a:ln w="1905"/>
                <a:solidFill>
                  <a:srgbClr val="F6621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dirty="0">
                <a:solidFill>
                  <a:srgbClr val="575757"/>
                </a:solidFill>
                <a:latin typeface="PT Sans" charset="0"/>
                <a:cs typeface="Arial" pitchFamily="34" charset="0"/>
              </a:rPr>
              <a:t>МСП</a:t>
            </a:r>
          </a:p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>
            <a:off x="4635488" y="1742213"/>
            <a:ext cx="1580548" cy="64245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8755" tIns="49378" rIns="98755" bIns="49378" anchor="ctr"/>
          <a:lstStyle/>
          <a:p>
            <a:pPr marL="3175" indent="-3175" algn="ctr" defTabSz="987425" eaLnBrk="0" fontAlgn="base" hangingPunct="0">
              <a:spcBef>
                <a:spcPct val="0"/>
              </a:spcBef>
              <a:spcAft>
                <a:spcPct val="0"/>
              </a:spcAft>
              <a:buClr>
                <a:srgbClr val="476F93"/>
              </a:buClr>
              <a:tabLst>
                <a:tab pos="0" algn="l"/>
              </a:tabLst>
            </a:pPr>
            <a:endParaRPr lang="ru-RU" sz="1200" dirty="0">
              <a:solidFill>
                <a:srgbClr val="575757"/>
              </a:solidFill>
              <a:latin typeface="PT Sans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8553" y="983413"/>
            <a:ext cx="5661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+mn-lt"/>
              </a:rPr>
              <a:t>Практическая реализация программы осуществляется с участием коммерческих банков-партнеров и лизинговых организаций, обладающих опытом сотрудничества с малым и средним бизнесом, и предполагает использование двухуровневого механизма: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8553" y="2083739"/>
            <a:ext cx="54144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первом уровне Банк развития предоставляет финансовые ресурсы банкам-партнерам и лизинговым организациям, отобранным по установленным критериям;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3" y="3164205"/>
            <a:ext cx="541448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на втором – банки-партнеры и лизинговые организации отбирают по согласованным с Банком развития критериям непосредственных заемщиков, проводят оценку их финансового состояния и предполагаемых к реализации проектов, а также принимают решения о выдаче кредита.</a:t>
            </a: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051425" y="2968690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051425" y="1958375"/>
            <a:ext cx="5681609" cy="102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6" y="1197689"/>
            <a:ext cx="2094761" cy="5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6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544830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Участники программы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256951" y="1342008"/>
            <a:ext cx="3876832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600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Индивидуальные предприниматели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256951" y="2231526"/>
            <a:ext cx="4490177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 err="1">
                <a:solidFill>
                  <a:schemeClr val="tx1"/>
                </a:solidFill>
                <a:latin typeface="Neo Sans Pro Light"/>
              </a:rPr>
              <a:t>Микроорганизации</a:t>
            </a:r>
            <a:endParaRPr lang="en-US" sz="1400" b="1" dirty="0">
              <a:solidFill>
                <a:schemeClr val="tx1"/>
              </a:solidFill>
              <a:latin typeface="Neo Sans Pro Light"/>
            </a:endParaRP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(до 15 человек включительно)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58952" y="3095791"/>
            <a:ext cx="5304060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Малые организации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(от 16 до 100 человек включительно)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256950" y="4089794"/>
            <a:ext cx="5904307" cy="533572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34290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Neo Sans Pro Light"/>
              </a:rPr>
              <a:t>Субъекты среднего предпринимательства</a:t>
            </a:r>
          </a:p>
          <a:p>
            <a:pPr marL="377100" algn="just">
              <a:buClr>
                <a:schemeClr val="accent6"/>
              </a:buClr>
            </a:pPr>
            <a:r>
              <a:rPr lang="ru-RU" sz="1400" i="1" dirty="0">
                <a:solidFill>
                  <a:schemeClr val="tx1"/>
                </a:solidFill>
                <a:latin typeface="Neo Sans Pro Light"/>
              </a:rPr>
              <a:t>	( от 101 до 250 человек включительно)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1172" y="1211876"/>
            <a:ext cx="767348" cy="7673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5909" y="1979224"/>
            <a:ext cx="808043" cy="808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944" y="2787465"/>
            <a:ext cx="841898" cy="8418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570" y="3629363"/>
            <a:ext cx="994003" cy="994003"/>
          </a:xfrm>
          <a:prstGeom prst="rect">
            <a:avLst/>
          </a:prstGeom>
        </p:spPr>
      </p:pic>
      <p:sp>
        <p:nvSpPr>
          <p:cNvPr id="18" name="Прямоугольный треугольник 17"/>
          <p:cNvSpPr/>
          <p:nvPr/>
        </p:nvSpPr>
        <p:spPr>
          <a:xfrm flipH="1" flipV="1">
            <a:off x="5132703" y="893928"/>
            <a:ext cx="4011296" cy="405021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4156" y="1103563"/>
            <a:ext cx="1233378" cy="1233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63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96591" y="1174117"/>
          <a:ext cx="4836822" cy="3170953"/>
        </p:xfrm>
        <a:graphic>
          <a:graphicData uri="http://schemas.openxmlformats.org/drawingml/2006/table">
            <a:tbl>
              <a:tblPr/>
              <a:tblGrid>
                <a:gridCol w="1322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03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99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Критерии отбора субъектов МСП 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Значение критерия  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ИП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Микроорганизация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Малая организация 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Субъект среднего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предпр-ва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5807">
                <a:tc>
                  <a:txBody>
                    <a:bodyPr/>
                    <a:lstStyle/>
                    <a:p>
                      <a:pPr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Средняя </a:t>
                      </a: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численность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работников за предыдущий календарный год 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соответствии с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законод-вом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до 15 человек вкл.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от 16 до 100 человек вкл.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от 101 до 250 человек включительно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8682">
                <a:tc>
                  <a:txBody>
                    <a:bodyPr/>
                    <a:lstStyle/>
                    <a:p>
                      <a:pPr fontAlgn="ctr"/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Объем выручки 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 реализации продукции, товаров, работ, услуг (без учета НДС) за предыдущий календарный год</a:t>
                      </a:r>
                    </a:p>
                  </a:txBody>
                  <a:tcPr marL="68933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 более 35 млн. рублей </a:t>
                      </a:r>
                    </a:p>
                  </a:txBody>
                  <a:tcPr marL="84841" marR="47723" marT="37118" marB="37118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420" y="202676"/>
            <a:ext cx="361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cs typeface="Calibri Light" panose="020F0302020204030204" pitchFamily="34" charset="0"/>
              </a:rPr>
              <a:t>Отбор субъектов МСП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11E45C7-B456-4810-BCB7-58B366C17974}"/>
              </a:ext>
            </a:extLst>
          </p:cNvPr>
          <p:cNvSpPr/>
          <p:nvPr/>
        </p:nvSpPr>
        <p:spPr>
          <a:xfrm>
            <a:off x="96591" y="4464434"/>
            <a:ext cx="47616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ea typeface="Times New Roman" panose="02020603050405020304" pitchFamily="18" charset="0"/>
                <a:cs typeface="Calibri" panose="020F0502020204030204" pitchFamily="34" charset="0"/>
              </a:rPr>
              <a:t>Вновь созданные организации (в</a:t>
            </a:r>
            <a:r>
              <a:rPr lang="ru-RU" sz="1100" dirty="0"/>
              <a:t>новь зарегистрированные ИП)</a:t>
            </a:r>
            <a:r>
              <a:rPr lang="ru-RU" sz="1100" dirty="0">
                <a:ea typeface="Times New Roman" panose="02020603050405020304" pitchFamily="18" charset="0"/>
                <a:cs typeface="Calibri" panose="020F0502020204030204" pitchFamily="34" charset="0"/>
              </a:rPr>
              <a:t> в течение года, в котором они обратились за финансированием, классифицируются </a:t>
            </a:r>
            <a:r>
              <a:rPr lang="ru-RU" sz="1100" dirty="0"/>
              <a:t>за период, прошедший со дня их государственной регистрации</a:t>
            </a:r>
            <a:endParaRPr lang="ru-RU" sz="1100" dirty="0"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77EE5-4679-4F8F-9406-76BE1A643369}"/>
              </a:ext>
            </a:extLst>
          </p:cNvPr>
          <p:cNvSpPr txBox="1"/>
          <p:nvPr/>
        </p:nvSpPr>
        <p:spPr>
          <a:xfrm>
            <a:off x="96591" y="888055"/>
            <a:ext cx="4243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 Критерии классификации субъектов МСП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40ECEC-CC95-4E4B-8159-6BE3C06F657A}"/>
              </a:ext>
            </a:extLst>
          </p:cNvPr>
          <p:cNvSpPr txBox="1"/>
          <p:nvPr/>
        </p:nvSpPr>
        <p:spPr>
          <a:xfrm>
            <a:off x="5220236" y="888055"/>
            <a:ext cx="424358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 Критерии отбора субъектов МСП </a:t>
            </a:r>
            <a:r>
              <a:rPr lang="ru-RU" sz="700" b="1" dirty="0"/>
              <a:t>(</a:t>
            </a:r>
            <a:r>
              <a:rPr lang="ru-RU" sz="700" b="1" i="1" dirty="0"/>
              <a:t>на посл. отчетную дату</a:t>
            </a:r>
            <a:r>
              <a:rPr lang="ru-RU" sz="700" b="1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2050" y="1190167"/>
            <a:ext cx="4171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Резидент Республики Беларусь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Суммарная доля собственности нерезидентов Республики Беларусь не более чем 49%</a:t>
            </a:r>
          </a:p>
          <a:p>
            <a:pPr algn="just">
              <a:buClr>
                <a:schemeClr val="accent6"/>
              </a:buClr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просроченной задолженности по активным операциям перед банками, в том числе Банком развития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Является независимым (</a:t>
            </a:r>
            <a:r>
              <a:rPr lang="en-US" sz="1100" dirty="0"/>
              <a:t>&gt;=75% </a:t>
            </a:r>
            <a:r>
              <a:rPr lang="ru-RU" sz="1100" dirty="0"/>
              <a:t>УФ принадлежит ЮЛ, которое удовлетворяет критериям классификации Субъектов МСП)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Не находится в процессе реорганизации, ликвидации (прекращения деятельности), экономической несостоятельности (банкротства)</a:t>
            </a:r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285750" indent="-285750" algn="just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Отсутствие специальных экономических мер (санкций, эмбарго)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646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2537" y="1028938"/>
            <a:ext cx="5486400" cy="1168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520446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Цель финансирования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304" y="1262542"/>
            <a:ext cx="6159358" cy="7492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Создание (приобретение, реконструкция, модернизация, капитальный ремонт) </a:t>
            </a:r>
            <a:r>
              <a:rPr lang="ru-RU" sz="1400" b="1" dirty="0">
                <a:solidFill>
                  <a:schemeClr val="tx1"/>
                </a:solidFill>
              </a:rPr>
              <a:t>основных средств</a:t>
            </a:r>
            <a:r>
              <a:rPr lang="ru-RU" sz="1400" dirty="0">
                <a:solidFill>
                  <a:schemeClr val="tx1"/>
                </a:solidFill>
              </a:rPr>
              <a:t> для производственной деятельности, торговой деятельности или деятельности по оказанию услуг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00170"/>
            <a:ext cx="4957280" cy="8065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flipH="1">
            <a:off x="6400798" y="893852"/>
            <a:ext cx="2743202" cy="4249648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41440" y="2677950"/>
            <a:ext cx="5250096" cy="4115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Финансирование текущей деятельности субъектов МСП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8861" y="2318657"/>
            <a:ext cx="873602" cy="8736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5329" y="1063949"/>
            <a:ext cx="947871" cy="9478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3619762"/>
            <a:ext cx="5109680" cy="699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6304" y="3751838"/>
            <a:ext cx="5250096" cy="397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tx1"/>
                </a:solidFill>
              </a:rPr>
              <a:t>Рефинансирование </a:t>
            </a:r>
            <a:r>
              <a:rPr lang="ru-RU" sz="1400" i="1" dirty="0">
                <a:solidFill>
                  <a:schemeClr val="tx1"/>
                </a:solidFill>
              </a:rPr>
              <a:t>(в зависимости от продукта)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986CE5-D229-4A60-BC47-C64CDF354B47}"/>
              </a:ext>
            </a:extLst>
          </p:cNvPr>
          <p:cNvSpPr txBox="1"/>
          <p:nvPr/>
        </p:nvSpPr>
        <p:spPr>
          <a:xfrm>
            <a:off x="88287" y="4352003"/>
            <a:ext cx="9055713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Максимальная сумма финансирования </a:t>
            </a:r>
            <a:r>
              <a:rPr lang="ru-RU" sz="1400" b="1" dirty="0"/>
              <a:t>1 субъекта МСП </a:t>
            </a:r>
          </a:p>
          <a:p>
            <a:pPr algn="ctr"/>
            <a:r>
              <a:rPr lang="ru-RU" sz="1400" dirty="0"/>
              <a:t>за счет ресурсов Банка развития в рамках Программы – </a:t>
            </a:r>
            <a:r>
              <a:rPr lang="ru-RU" sz="1400" b="1" dirty="0"/>
              <a:t>5 млн. бел. руб.</a:t>
            </a:r>
          </a:p>
          <a:p>
            <a:pPr algn="ctr"/>
            <a:r>
              <a:rPr lang="ru-RU" sz="700" b="1" i="1" dirty="0"/>
              <a:t>(Банк-партнер предусматривает необходимость предоставления Субъектом МСП письменного подтверждения наличия либо отсутствия задолженности по кредитным договорам (договорам финансовой аренды (лизинга)) в рамках оказания финансовой поддержки Субъектам МСП за счет средств Банка развития на дату обращения в Банк-партнер за получением финансирования)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4125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BDB98B-5023-4470-AA07-B8BB4BEFE152}"/>
              </a:ext>
            </a:extLst>
          </p:cNvPr>
          <p:cNvSpPr txBox="1"/>
          <p:nvPr/>
        </p:nvSpPr>
        <p:spPr>
          <a:xfrm>
            <a:off x="221131" y="32557"/>
            <a:ext cx="722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  <a:ea typeface="+mj-ea"/>
                <a:cs typeface="+mj-cs"/>
              </a:rPr>
              <a:t>Механизм реализации программы</a:t>
            </a:r>
          </a:p>
          <a:p>
            <a:r>
              <a:rPr lang="ru-RU" sz="2400" b="1" dirty="0">
                <a:solidFill>
                  <a:schemeClr val="bg1"/>
                </a:solidFill>
                <a:latin typeface="Neo Sans Pro Light"/>
                <a:ea typeface="+mj-ea"/>
                <a:cs typeface="+mj-cs"/>
              </a:rPr>
              <a:t>с банками-партнерами</a:t>
            </a: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69DB94AE-852D-4185-825F-B0667BFD89D3}"/>
              </a:ext>
            </a:extLst>
          </p:cNvPr>
          <p:cNvCxnSpPr>
            <a:cxnSpLocks/>
          </p:cNvCxnSpPr>
          <p:nvPr/>
        </p:nvCxnSpPr>
        <p:spPr>
          <a:xfrm>
            <a:off x="3229006" y="1391831"/>
            <a:ext cx="395513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507AE4-2626-4F47-A590-DBBDAD257998}"/>
              </a:ext>
            </a:extLst>
          </p:cNvPr>
          <p:cNvSpPr txBox="1"/>
          <p:nvPr/>
        </p:nvSpPr>
        <p:spPr>
          <a:xfrm>
            <a:off x="3813259" y="1182688"/>
            <a:ext cx="2604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соглашения с банком-партнером.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5CBD8D0-E11A-44FA-A486-840D6F8A6148}"/>
              </a:ext>
            </a:extLst>
          </p:cNvPr>
          <p:cNvSpPr txBox="1"/>
          <p:nvPr/>
        </p:nvSpPr>
        <p:spPr>
          <a:xfrm rot="20193631">
            <a:off x="4453114" y="2792160"/>
            <a:ext cx="25505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Обращение Субъекта МСП с ходатайством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F73DE93-86D1-46AE-B3F3-8F5C0BBD6C79}"/>
              </a:ext>
            </a:extLst>
          </p:cNvPr>
          <p:cNvCxnSpPr>
            <a:cxnSpLocks/>
          </p:cNvCxnSpPr>
          <p:nvPr/>
        </p:nvCxnSpPr>
        <p:spPr>
          <a:xfrm flipH="1">
            <a:off x="3229006" y="1738204"/>
            <a:ext cx="3903882" cy="2004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914D390-6EC1-4383-BCF8-908B44541EBD}"/>
              </a:ext>
            </a:extLst>
          </p:cNvPr>
          <p:cNvSpPr txBox="1"/>
          <p:nvPr/>
        </p:nvSpPr>
        <p:spPr>
          <a:xfrm>
            <a:off x="3254631" y="1531791"/>
            <a:ext cx="39038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заявки на предоставления ресурсов (под каждый проект).</a:t>
            </a:r>
          </a:p>
        </p:txBody>
      </p: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2585FCD4-6A59-4A96-A1AC-CB2234055C6B}"/>
              </a:ext>
            </a:extLst>
          </p:cNvPr>
          <p:cNvCxnSpPr>
            <a:cxnSpLocks/>
          </p:cNvCxnSpPr>
          <p:nvPr/>
        </p:nvCxnSpPr>
        <p:spPr>
          <a:xfrm flipV="1">
            <a:off x="3250120" y="2127470"/>
            <a:ext cx="3908393" cy="2123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379C277-CA3F-4B6E-8E81-BF1F7691196C}"/>
              </a:ext>
            </a:extLst>
          </p:cNvPr>
          <p:cNvSpPr txBox="1"/>
          <p:nvPr/>
        </p:nvSpPr>
        <p:spPr>
          <a:xfrm>
            <a:off x="3172476" y="1895955"/>
            <a:ext cx="4016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900" dirty="0"/>
              <a:t>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</a:t>
            </a:r>
            <a:r>
              <a:rPr lang="ru-RU" sz="900" dirty="0"/>
              <a:t>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заявки. Размещение денежных средств во вклад</a:t>
            </a:r>
            <a:r>
              <a:rPr lang="en-US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депозит</a:t>
            </a:r>
            <a:r>
              <a:rPr lang="en-US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5A7E2CD-BBB4-4EDE-9718-A946FB76AC85}"/>
              </a:ext>
            </a:extLst>
          </p:cNvPr>
          <p:cNvSpPr txBox="1"/>
          <p:nvPr/>
        </p:nvSpPr>
        <p:spPr>
          <a:xfrm>
            <a:off x="5845958" y="4839544"/>
            <a:ext cx="1187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900" dirty="0"/>
              <a:t>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кредита.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xmlns="" id="{3903A8E5-6129-4EF1-8F36-4190623082F7}"/>
              </a:ext>
            </a:extLst>
          </p:cNvPr>
          <p:cNvCxnSpPr>
            <a:cxnSpLocks/>
          </p:cNvCxnSpPr>
          <p:nvPr/>
        </p:nvCxnSpPr>
        <p:spPr>
          <a:xfrm flipV="1">
            <a:off x="4573392" y="2291634"/>
            <a:ext cx="2823252" cy="1245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xmlns="" id="{D8C67112-A473-43FD-93BD-8F2912EAFC4E}"/>
              </a:ext>
            </a:extLst>
          </p:cNvPr>
          <p:cNvCxnSpPr>
            <a:cxnSpLocks/>
          </p:cNvCxnSpPr>
          <p:nvPr/>
        </p:nvCxnSpPr>
        <p:spPr>
          <a:xfrm flipH="1">
            <a:off x="4689410" y="2506059"/>
            <a:ext cx="2781627" cy="124396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оединитель: уступ 91">
            <a:extLst>
              <a:ext uri="{FF2B5EF4-FFF2-40B4-BE49-F238E27FC236}">
                <a16:creationId xmlns:a16="http://schemas.microsoft.com/office/drawing/2014/main" xmlns="" id="{F31370A8-9AA1-46F4-8162-B07024B84FB6}"/>
              </a:ext>
            </a:extLst>
          </p:cNvPr>
          <p:cNvCxnSpPr>
            <a:stCxn id="29" idx="2"/>
          </p:cNvCxnSpPr>
          <p:nvPr/>
        </p:nvCxnSpPr>
        <p:spPr>
          <a:xfrm rot="5400000">
            <a:off x="5213753" y="1934556"/>
            <a:ext cx="2451432" cy="3397980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37" t="18093" r="12994" b="18827"/>
          <a:stretch/>
        </p:blipFill>
        <p:spPr>
          <a:xfrm>
            <a:off x="7457940" y="1028084"/>
            <a:ext cx="1363118" cy="116716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9BDB98B-5023-4470-AA07-B8BB4BEFE152}"/>
              </a:ext>
            </a:extLst>
          </p:cNvPr>
          <p:cNvSpPr txBox="1"/>
          <p:nvPr/>
        </p:nvSpPr>
        <p:spPr>
          <a:xfrm>
            <a:off x="7617131" y="2161609"/>
            <a:ext cx="10426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Neo Sans Pro Light"/>
                <a:ea typeface="+mj-ea"/>
                <a:cs typeface="+mj-cs"/>
              </a:rPr>
              <a:t>Банк-партнёр</a:t>
            </a:r>
            <a:endParaRPr lang="ru-RU" sz="1000" b="1" i="1" dirty="0">
              <a:latin typeface="Neo Sans Pro Light"/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0A75151-45AA-4F9B-9571-1AEA7562F8FE}"/>
              </a:ext>
            </a:extLst>
          </p:cNvPr>
          <p:cNvSpPr txBox="1"/>
          <p:nvPr/>
        </p:nvSpPr>
        <p:spPr>
          <a:xfrm rot="20138497">
            <a:off x="4698751" y="3066156"/>
            <a:ext cx="330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документов, проверка на соответствие критериям Банка развития, осуществление всех необходимых процедур до выдачи кредита (в соответствии с ЛПА банка-партнера).</a:t>
            </a:r>
          </a:p>
          <a:p>
            <a:pPr algn="ctr"/>
            <a:r>
              <a:rPr lang="ru-RU" sz="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Принятие решения о финансировании.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664" y="3165955"/>
            <a:ext cx="2892628" cy="18783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9BDB98B-5023-4470-AA07-B8BB4BEFE152}"/>
              </a:ext>
            </a:extLst>
          </p:cNvPr>
          <p:cNvSpPr txBox="1"/>
          <p:nvPr/>
        </p:nvSpPr>
        <p:spPr>
          <a:xfrm>
            <a:off x="1363484" y="3402535"/>
            <a:ext cx="1516866" cy="30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Neo Sans Pro Light"/>
                <a:ea typeface="+mj-ea"/>
                <a:cs typeface="+mj-cs"/>
              </a:rPr>
              <a:t>Субъект МСП</a:t>
            </a:r>
            <a:endParaRPr lang="ru-RU" sz="1400" b="1" i="1" dirty="0">
              <a:latin typeface="Neo Sans Pro Light"/>
              <a:ea typeface="+mj-ea"/>
              <a:cs typeface="+mj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46" y="1398691"/>
            <a:ext cx="2957530" cy="7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831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67810" y="3039290"/>
            <a:ext cx="43160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Neo Sans Pro Light"/>
              </a:rPr>
              <a:t>Финансирование предоставляется Субъектам МСП, отвечающим следующим условиям: </a:t>
            </a:r>
          </a:p>
          <a:p>
            <a:pPr algn="just"/>
            <a:r>
              <a:rPr lang="ru-RU" sz="1000" dirty="0">
                <a:latin typeface="Neo Sans Pro Light"/>
              </a:rPr>
              <a:t>1. наличие у Субъекта МСП действующего экспортного контракта;</a:t>
            </a:r>
          </a:p>
          <a:p>
            <a:pPr algn="just"/>
            <a:r>
              <a:rPr lang="ru-RU" sz="1000" dirty="0">
                <a:latin typeface="Neo Sans Pro Light"/>
              </a:rPr>
              <a:t>2. объем экспортной выручки в иностранной валюте от реализации продукции, товаров, работ, услуг (без учета НДС) за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3 месяца</a:t>
            </a:r>
            <a:r>
              <a:rPr lang="ru-RU" sz="1000" dirty="0">
                <a:latin typeface="Neo Sans Pro Light"/>
              </a:rPr>
              <a:t>, предшествующих месяцу обращения за финансированием, составляет не менее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30% </a:t>
            </a:r>
            <a:r>
              <a:rPr lang="ru-RU" sz="1000" dirty="0">
                <a:latin typeface="Neo Sans Pro Light"/>
              </a:rPr>
              <a:t>от общего объема выручки без учета НДС.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9288" y="4382347"/>
            <a:ext cx="6988761" cy="6162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Neo Sans Pro Light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Целевое использование средств – </a:t>
            </a:r>
            <a:r>
              <a:rPr lang="ru-RU" sz="1200" b="1" dirty="0">
                <a:solidFill>
                  <a:schemeClr val="tx1"/>
                </a:solidFill>
                <a:latin typeface="Neo Sans Pro Light"/>
              </a:rPr>
              <a:t>финансирование затрат субъектов МСП на создание ОС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Выполнение </a:t>
            </a:r>
            <a:r>
              <a:rPr lang="ru-RU" sz="1200" b="1" dirty="0">
                <a:solidFill>
                  <a:schemeClr val="tx1"/>
                </a:solidFill>
                <a:latin typeface="Neo Sans Pro Light"/>
              </a:rPr>
              <a:t>количественных параметров экспорта/импортозамещения </a:t>
            </a:r>
            <a:r>
              <a:rPr lang="ru-RU" sz="1200" dirty="0">
                <a:solidFill>
                  <a:schemeClr val="tx1"/>
                </a:solidFill>
                <a:latin typeface="Neo Sans Pro Light"/>
              </a:rPr>
              <a:t>–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Neo Sans Pro Light"/>
              </a:rPr>
              <a:t>на протяжении всего срока финансирования</a:t>
            </a:r>
          </a:p>
          <a:p>
            <a:pPr algn="ctr"/>
            <a:endParaRPr lang="ru-RU" dirty="0">
              <a:solidFill>
                <a:schemeClr val="tx1"/>
              </a:solidFill>
              <a:latin typeface="Neo Sans Pro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9ADFE4-1A6E-4D64-8088-94F51492B778}"/>
              </a:ext>
            </a:extLst>
          </p:cNvPr>
          <p:cNvSpPr txBox="1"/>
          <p:nvPr/>
        </p:nvSpPr>
        <p:spPr>
          <a:xfrm>
            <a:off x="0" y="3043962"/>
            <a:ext cx="4293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Neo Sans Pro Light"/>
              </a:rPr>
              <a:t>Субъекты МСП, осуществляющие деятельность в сельском, лесном, рыбном хозяйстве, горнодобывающей и обрабатывающей промышленности, с выручкой от реализации товаров за предшествующие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6 месяцев </a:t>
            </a:r>
            <a:r>
              <a:rPr lang="ru-RU" sz="1000" dirty="0">
                <a:latin typeface="Neo Sans Pro Light"/>
              </a:rPr>
              <a:t>по товарным позициями ТН ВЭД ЕАЭС с отрицательным сальдо внешней торговли не менее </a:t>
            </a:r>
            <a:r>
              <a:rPr lang="ru-RU" sz="1000" b="1" dirty="0">
                <a:solidFill>
                  <a:srgbClr val="FF0000"/>
                </a:solidFill>
                <a:latin typeface="Neo Sans Pro Light"/>
              </a:rPr>
              <a:t>50%</a:t>
            </a:r>
            <a:r>
              <a:rPr lang="ru-RU" sz="1000" dirty="0">
                <a:latin typeface="Neo Sans Pro Light"/>
              </a:rPr>
              <a:t> общего объема выручки (без учета НДС) Единая товарная номенклатура внешнеэкономической деятельности Евразийского экономического союза.</a:t>
            </a:r>
          </a:p>
          <a:p>
            <a:pPr algn="just"/>
            <a:endParaRPr lang="ru-RU" sz="1000" dirty="0">
              <a:latin typeface="Neo Sans Pro Ligh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6A4B5C1-0164-45D3-93FF-A0AA4A7E76E8}"/>
              </a:ext>
            </a:extLst>
          </p:cNvPr>
          <p:cNvSpPr/>
          <p:nvPr/>
        </p:nvSpPr>
        <p:spPr>
          <a:xfrm>
            <a:off x="4327828" y="3239575"/>
            <a:ext cx="5116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Neo Sans Pro Light"/>
              </a:rPr>
              <a:t>и/или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5" r="2886" b="5688"/>
          <a:stretch/>
        </p:blipFill>
        <p:spPr>
          <a:xfrm rot="21342275">
            <a:off x="6514111" y="2395627"/>
            <a:ext cx="823434" cy="641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3733" y="1425934"/>
            <a:ext cx="1925000" cy="147321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3EC7F43-3A11-4E33-AB20-5CA1E9FC9AE1}"/>
              </a:ext>
            </a:extLst>
          </p:cNvPr>
          <p:cNvSpPr/>
          <p:nvPr/>
        </p:nvSpPr>
        <p:spPr>
          <a:xfrm>
            <a:off x="3799618" y="1014973"/>
            <a:ext cx="15680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млн. руб.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3EC7F43-3A11-4E33-AB20-5CA1E9FC9AE1}"/>
              </a:ext>
            </a:extLst>
          </p:cNvPr>
          <p:cNvSpPr/>
          <p:nvPr/>
        </p:nvSpPr>
        <p:spPr>
          <a:xfrm>
            <a:off x="4146605" y="2791656"/>
            <a:ext cx="874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7,5%</a:t>
            </a: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38222" y="216614"/>
            <a:ext cx="6635111" cy="442608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Кредитный</a:t>
            </a:r>
            <a:r>
              <a:rPr lang="en-US" sz="2400" b="1" dirty="0">
                <a:solidFill>
                  <a:schemeClr val="bg1"/>
                </a:solidFill>
                <a:latin typeface="Neo Sans Pro Ligh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продукт «Стабилизационный»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0072">
            <a:off x="1774989" y="2362521"/>
            <a:ext cx="690648" cy="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87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820" y="48843"/>
            <a:ext cx="8229600" cy="624855"/>
          </a:xfrm>
        </p:spPr>
        <p:txBody>
          <a:bodyPr/>
          <a:lstStyle/>
          <a:p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Общая продуктовая линейка </a:t>
            </a:r>
            <a:br>
              <a:rPr lang="ru-RU" sz="2400" b="1" dirty="0">
                <a:solidFill>
                  <a:schemeClr val="bg1"/>
                </a:solidFill>
                <a:latin typeface="Neo Sans Pro Light"/>
              </a:rPr>
            </a:br>
            <a:r>
              <a:rPr lang="ru-RU" sz="2400" b="1" dirty="0">
                <a:solidFill>
                  <a:schemeClr val="bg1"/>
                </a:solidFill>
                <a:latin typeface="Neo Sans Pro Light"/>
              </a:rPr>
              <a:t>в белорусских рублях</a:t>
            </a:r>
          </a:p>
        </p:txBody>
      </p:sp>
      <p:graphicFrame>
        <p:nvGraphicFramePr>
          <p:cNvPr id="15" name="Объект 3">
            <a:extLst>
              <a:ext uri="{FF2B5EF4-FFF2-40B4-BE49-F238E27FC236}">
                <a16:creationId xmlns:a16="http://schemas.microsoft.com/office/drawing/2014/main" xmlns="" id="{0C746BA9-D2B8-4875-AF9B-6F226DDFCC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7775752"/>
              </p:ext>
            </p:extLst>
          </p:nvPr>
        </p:nvGraphicFramePr>
        <p:xfrm>
          <a:off x="414148" y="804611"/>
          <a:ext cx="8552431" cy="4383178"/>
        </p:xfrm>
        <a:graphic>
          <a:graphicData uri="http://schemas.openxmlformats.org/drawingml/2006/table">
            <a:tbl>
              <a:tblPr/>
              <a:tblGrid>
                <a:gridCol w="1923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342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696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продукта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Дополнительное условие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предприятий сферы торговли и услуг»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(СР+1,5) + 3п.п.</a:t>
                      </a:r>
                      <a:r>
                        <a:rPr lang="en-US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16,5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социального предпринимательства»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обеспечивает занятость инвалидов, одиноких родителей, имеющих детей в возрасте до 18 лет, многодетных родителей и др. либо ежегодно не менее 10% чистой прибыли предприятия Субъект МСП передает на оказание помощи социальным учреждениям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3908597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</a:t>
                      </a:r>
                      <a:r>
                        <a:rPr lang="ru-RU" sz="800" dirty="0" err="1">
                          <a:effectLst/>
                          <a:latin typeface="+mj-lt"/>
                          <a:cs typeface="Calibri" panose="020F0502020204030204" pitchFamily="34" charset="0"/>
                        </a:rPr>
                        <a:t>стартап</a:t>
                      </a:r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-компаний»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(СР-0,5)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-Субъект МСП осуществляет деятельность менее 1 года с момента государственной регистрации, </a:t>
                      </a:r>
                    </a:p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-Более 1 года, при этом финансово-хозяйственная деятельность до года обращения за финансированием не осуществлялась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8244814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предприятий производственной сферы, сельского, лесного и рыбного хозяйства»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(СР+0,5)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15.5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0343455"/>
                  </a:ext>
                </a:extLst>
              </a:tr>
              <a:tr h="405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регионов»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9</a:t>
                      </a:r>
                      <a:endParaRPr lang="ru-RU" sz="900" b="1" dirty="0">
                        <a:solidFill>
                          <a:srgbClr val="7030A0"/>
                        </a:solidFill>
                        <a:effectLst/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зарегистрирован и осуществляет деятельность на территории регионов, отстающих по уровню социально-экономического развития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5403452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женского предпринимательства»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(СР-0,5) + 3п.п. (маржа) =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14,5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Финансирование предоставляется субъектам МСП с долей участия женщин в уставном капитале не менее 50 % и управляемых женщиной, а также индивидуальным предпринимателям – женщинам.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8532378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юго-восточных регионов и Орши»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Субъект МСП осуществляет деятельность на территории юго-восточного региона Могилевской области, а также Оршанского района Витебской области. 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32767889"/>
                  </a:ext>
                </a:extLst>
              </a:tr>
              <a:tr h="456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</a:rPr>
                        <a:t>«Поддержка экологических проектов»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(0,5*СР)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Субъект МСП осуществляет деятельность по производству экологически безопасной упаковки, по использованию возобновляемых источников энергии, по подготовке к использованию, обезвреживанию отходов производства и потребления и др.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87702740"/>
                  </a:ext>
                </a:extLst>
              </a:tr>
              <a:tr h="4050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«Поддержка экспорта» </a:t>
                      </a:r>
                      <a:r>
                        <a:rPr lang="ru-RU" sz="8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(отдельное соглашение)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(СР+0,3) +1,7п.п.</a:t>
                      </a:r>
                      <a:r>
                        <a:rPr lang="ru-RU" sz="900" b="1" baseline="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 (маржа) = </a:t>
                      </a:r>
                      <a:r>
                        <a:rPr lang="ru-RU" sz="9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fontAlgn="ctr" latinLnBrk="0" hangingPunct="1"/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Наличие у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убъекта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МСП действующего экспортного контракта, объем экспортной выручки за 6 месяцев, предшествующих финансированию составляет не менее 30% от общего объема выручки.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8682368"/>
                  </a:ext>
                </a:extLst>
              </a:tr>
              <a:tr h="366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dirty="0">
                          <a:effectLst/>
                          <a:latin typeface="+mj-lt"/>
                        </a:rPr>
                        <a:t>«Поддержка импортозамещения»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new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191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</a:rPr>
                        <a:t>(СР-1) + 3п.п. (маржа) =</a:t>
                      </a:r>
                    </a:p>
                    <a:p>
                      <a:pPr algn="ctr" fontAlgn="ctr"/>
                      <a:r>
                        <a:rPr lang="ru-RU" sz="900" b="1" dirty="0"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Субъекты МСП, производящие товары, формирующие отрицательное сальдо внешней торговли</a:t>
                      </a:r>
                    </a:p>
                  </a:txBody>
                  <a:tcPr marL="113121" marR="63631" marT="49491" marB="49491" anchor="ctr">
                    <a:lnL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7DE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1394618"/>
                  </a:ext>
                </a:extLst>
              </a:tr>
            </a:tbl>
          </a:graphicData>
        </a:graphic>
      </p:graphicFrame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069F871A-3795-4CD1-8751-5A10A85DDBBE}"/>
              </a:ext>
            </a:extLst>
          </p:cNvPr>
          <p:cNvSpPr/>
          <p:nvPr/>
        </p:nvSpPr>
        <p:spPr>
          <a:xfrm>
            <a:off x="82001" y="1038784"/>
            <a:ext cx="317424" cy="29409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8DA73F2C-178E-4015-828C-D1C8ECAD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281" y="1448853"/>
            <a:ext cx="349742" cy="35401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332E4D1-B290-47D1-A920-8984330B1E55}"/>
              </a:ext>
            </a:extLst>
          </p:cNvPr>
          <p:cNvSpPr/>
          <p:nvPr/>
        </p:nvSpPr>
        <p:spPr>
          <a:xfrm>
            <a:off x="56627" y="1937129"/>
            <a:ext cx="357521" cy="34125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027C79F-7C38-4227-9D04-241C1643BD3C}"/>
              </a:ext>
            </a:extLst>
          </p:cNvPr>
          <p:cNvSpPr/>
          <p:nvPr/>
        </p:nvSpPr>
        <p:spPr>
          <a:xfrm>
            <a:off x="83999" y="2393769"/>
            <a:ext cx="350026" cy="287177"/>
          </a:xfrm>
          <a:prstGeom prst="ellipse">
            <a:avLst/>
          </a:prstGeom>
          <a:blipFill>
            <a:blip r:embed="rId5" cstate="print"/>
            <a:srcRect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Рисунок 20" descr="https://tur.slutsk-vedy.gov.by/files/00585/obj/110/35703/img/political_maps_of_belorus1.jpg">
            <a:extLst>
              <a:ext uri="{FF2B5EF4-FFF2-40B4-BE49-F238E27FC236}">
                <a16:creationId xmlns:a16="http://schemas.microsoft.com/office/drawing/2014/main" xmlns="" id="{E3080587-45D2-4F36-8F95-393827A636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6" y="2779041"/>
            <a:ext cx="364410" cy="35285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" name="Рисунок 21" descr="https://g.foolcdn.com/editorial/images/519788/gettyimages-688025358.jpg">
            <a:extLst>
              <a:ext uri="{FF2B5EF4-FFF2-40B4-BE49-F238E27FC236}">
                <a16:creationId xmlns:a16="http://schemas.microsoft.com/office/drawing/2014/main" xmlns="" id="{74C59B4C-79A4-4F52-957C-E0C3836323A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51" t="1" r="7729" b="2848"/>
          <a:stretch/>
        </p:blipFill>
        <p:spPr bwMode="auto">
          <a:xfrm>
            <a:off x="58962" y="3208412"/>
            <a:ext cx="355186" cy="307356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Объект 21" descr="https://photoclub.by/images/main28/287507_main.jpg">
            <a:extLst>
              <a:ext uri="{FF2B5EF4-FFF2-40B4-BE49-F238E27FC236}">
                <a16:creationId xmlns:a16="http://schemas.microsoft.com/office/drawing/2014/main" xmlns="" id="{3D8098B7-5D50-443A-8F80-B36BE1DE7093}"/>
              </a:ext>
            </a:extLst>
          </p:cNvPr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7" r="40548" b="251"/>
          <a:stretch/>
        </p:blipFill>
        <p:spPr bwMode="auto">
          <a:xfrm>
            <a:off x="51601" y="3648074"/>
            <a:ext cx="355186" cy="28957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1" y="4793313"/>
            <a:ext cx="394476" cy="3944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6" y="4373788"/>
            <a:ext cx="463205" cy="394476"/>
          </a:xfrm>
          <a:prstGeom prst="rect">
            <a:avLst/>
          </a:prstGeom>
        </p:spPr>
      </p:pic>
      <p:pic>
        <p:nvPicPr>
          <p:cNvPr id="25" name="Рисунок 24" descr="https://i.sunhome.ru/journal/145/chto-takoe-ekologicheskaya-bezopasnost.752.orig.jpg">
            <a:extLst>
              <a:ext uri="{FF2B5EF4-FFF2-40B4-BE49-F238E27FC236}">
                <a16:creationId xmlns:a16="http://schemas.microsoft.com/office/drawing/2014/main" xmlns="" id="{76642DBB-922B-4075-A582-E5390DF21AE0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47" r="10203"/>
          <a:stretch/>
        </p:blipFill>
        <p:spPr bwMode="auto">
          <a:xfrm>
            <a:off x="42316" y="4035176"/>
            <a:ext cx="346966" cy="261455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503813517"/>
      </p:ext>
    </p:extLst>
  </p:cSld>
  <p:clrMapOvr>
    <a:masterClrMapping/>
  </p:clrMapOvr>
</p:sld>
</file>

<file path=ppt/theme/theme1.xml><?xml version="1.0" encoding="utf-8"?>
<a:theme xmlns:a="http://schemas.openxmlformats.org/drawingml/2006/main" name="DevelopmentBank16x9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Презентация1 [Режим совместимости]" id="{380F0D44-5B26-4FA7-89A5-AC51E0D93462}" vid="{8D5E63BE-4E20-4F64-BE57-0BF76CC383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DevelopmentBank16x9</Template>
  <TotalTime>15387</TotalTime>
  <Words>979</Words>
  <Application>Microsoft Office PowerPoint</Application>
  <PresentationFormat>Экран (16:9)</PresentationFormat>
  <Paragraphs>132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DevelopmentBank16x9</vt:lpstr>
      <vt:lpstr>Программа  финансовой поддержки МСП  </vt:lpstr>
      <vt:lpstr>Поддержка МСП</vt:lpstr>
      <vt:lpstr>Механизм реализации программы  финансовой поддержки МСП</vt:lpstr>
      <vt:lpstr>Участники программы</vt:lpstr>
      <vt:lpstr>Слайд 5</vt:lpstr>
      <vt:lpstr>Цель финансирования</vt:lpstr>
      <vt:lpstr>Слайд 7</vt:lpstr>
      <vt:lpstr>Кредитный продукт «Стабилизационный»</vt:lpstr>
      <vt:lpstr>Общая продуктовая линейка  в белорусских рублях</vt:lpstr>
      <vt:lpstr>Управление клиентского менеджмента Юревич Инна Владимировна тел. 8 033 901 68 96 80152609469  e-mail: yurevich.i@brrb.by г. Гродно, ул.Молодежная, 4, 230025  Благодарю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Бурая Ольга Васильевна</dc:creator>
  <cp:lastModifiedBy>User</cp:lastModifiedBy>
  <cp:revision>668</cp:revision>
  <cp:lastPrinted>2022-04-27T14:02:19Z</cp:lastPrinted>
  <dcterms:created xsi:type="dcterms:W3CDTF">2015-10-23T05:51:54Z</dcterms:created>
  <dcterms:modified xsi:type="dcterms:W3CDTF">2022-08-19T07:03:41Z</dcterms:modified>
</cp:coreProperties>
</file>